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jpeg" ContentType="image/jpeg"/>
  <Override PartName="/ppt/media/image2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charts/chart1.xml" ContentType="application/vnd.openxmlformats-officedocument.drawingml.chart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947275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b71e42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901734"/>
              </a:solidFill>
              <a:ln w="0">
                <a:noFill/>
              </a:ln>
            </c:spPr>
          </c:dPt>
          <c:dPt>
            <c:idx val="1"/>
            <c:spPr>
              <a:solidFill>
                <a:srgbClr val="ab1c3d"/>
              </a:solidFill>
              <a:ln w="0">
                <a:noFill/>
              </a:ln>
            </c:spPr>
          </c:dPt>
          <c:dPt>
            <c:idx val="2"/>
            <c:spPr>
              <a:solidFill>
                <a:srgbClr val="c36e78"/>
              </a:solidFill>
              <a:ln w="0">
                <a:noFill/>
              </a:ln>
            </c:spPr>
          </c:dPt>
          <c:dPt>
            <c:idx val="3"/>
            <c:spPr>
              <a:solidFill>
                <a:srgbClr val="d9afb3"/>
              </a:solidFill>
              <a:ln w="0">
                <a:noFill/>
              </a:ln>
            </c:spPr>
          </c:dPt>
          <c:dLbls>
            <c:dLbl>
              <c:idx val="0"/>
              <c:spPr>
                <a:solidFill>
                  <a:srgbClr val="42527D"/>
                </a:solidFill>
              </c:spPr>
              <c:txPr>
                <a:bodyPr wrap="square"/>
                <a:lstStyle/>
                <a:p>
                  <a:pPr>
                    <a:defRPr b="1" sz="1330" spc="-1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330" spc="-1" strike="noStrike">
                        <a:solidFill>
                          <a:srgbClr val="ffffff"/>
                        </a:solidFill>
                        <a:latin typeface="Arial"/>
                      </a:rPr>
                      <a:t>ІНФОРМАЦІЙНА ДІЯЛЬНІСТЬ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1"/>
              <c:spPr>
                <a:solidFill>
                  <a:srgbClr val="42527D"/>
                </a:solidFill>
              </c:spPr>
              <c:txPr>
                <a:bodyPr wrap="square"/>
                <a:lstStyle/>
                <a:p>
                  <a:pPr>
                    <a:defRPr b="1" sz="1330" spc="-1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330" spc="-1" strike="noStrike">
                        <a:solidFill>
                          <a:srgbClr val="ffffff"/>
                        </a:solidFill>
                        <a:latin typeface="Arial"/>
                      </a:rPr>
                      <a:t>ПРОФОРІЄНТАЦІЙНА</a:t>
                    </a:r>
                    <a:r>
                      <a:rPr b="0" lang="ru-RU" sz="1330" spc="-1" strike="noStrike">
                        <a:solidFill>
                          <a:srgbClr val="ffffff"/>
                        </a:solidFill>
                        <a:latin typeface="Arial"/>
                      </a:rPr>
                      <a:t> РОБОТА ЩОДО ПОПУЛЯРИЗАЦІЇ __________ПРОФІЛЮ 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2"/>
              <c:spPr>
                <a:solidFill>
                  <a:srgbClr val="42527D"/>
                </a:solidFill>
              </c:spPr>
              <c:txPr>
                <a:bodyPr wrap="square"/>
                <a:lstStyle/>
                <a:p>
                  <a:pPr>
                    <a:defRPr b="1" sz="1330" spc="-1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330" spc="-1" strike="noStrike">
                        <a:solidFill>
                          <a:srgbClr val="ffffff"/>
                        </a:solidFill>
                        <a:latin typeface="Arial"/>
                      </a:rPr>
                      <a:t>СПІВПРАЦЯ З РОБОТОДАВЦЯМИ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3"/>
              <c:spPr>
                <a:solidFill>
                  <a:srgbClr val="42527D"/>
                </a:solidFill>
              </c:spPr>
              <c:txPr>
                <a:bodyPr wrap="square"/>
                <a:lstStyle/>
                <a:p>
                  <a:pPr>
                    <a:defRPr b="1" sz="1330" spc="-1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330" spc="-1" strike="noStrike">
                        <a:solidFill>
                          <a:srgbClr val="ffffff"/>
                        </a:solidFill>
                        <a:latin typeface="Arial"/>
                      </a:rPr>
                      <a:t>КОНСУЛЬТАЦІЙНА РОБОТА</a:t>
                    </a:r>
                    <a:r>
                      <a:rPr b="0" lang="ru-RU" sz="1330" spc="-1" strike="noStrike">
                        <a:solidFill>
                          <a:srgbClr val="ffffff"/>
                        </a:solidFill>
                        <a:latin typeface="Arial"/>
                      </a:rPr>
                      <a:t> ЗІ ЗДОБУВАЧАМИ ОСВІТИ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eparator>
</c:separator>
            </c:dLbl>
            <c:spPr>
              <a:solidFill>
                <a:srgbClr val="42527D"/>
              </a:solidFill>
            </c:spPr>
            <c:txPr>
              <a:bodyPr wrap="square"/>
              <a:lstStyle/>
              <a:p>
                <a:pPr>
                  <a:defRPr b="1" sz="1330" spc="-1" strike="noStrik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1"/>
            <c:separator>
</c:separator>
            <c:showLeaderLines val="1"/>
          </c:dLbls>
          <c:cat>
            <c:strRef>
              <c:f>categories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firstSliceAng val="0"/>
        <c:holeSize val="50"/>
      </c:doughnutChart>
      <c:spPr>
        <a:noFill/>
        <a:ln w="0">
          <a:noFill/>
        </a:ln>
      </c:spPr>
    </c:plotArea>
    <c:plotVisOnly val="1"/>
    <c:dispBlanksAs val="gap"/>
  </c:chart>
  <c:spPr>
    <a:gradFill>
      <a:gsLst>
        <a:gs pos="0">
          <a:srgbClr val="ffffff"/>
        </a:gs>
        <a:gs pos="100000">
          <a:srgbClr val="bfbfbf"/>
        </a:gs>
      </a:gsLst>
      <a:path path="circle">
        <a:fillToRect l="50000" t="0" r="50000" b="100000"/>
      </a:path>
    </a:gradFill>
    <a:ln w="9360">
      <a:solidFill>
        <a:srgbClr val="bfbfbf"/>
      </a:solidFill>
      <a:round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13FFD24-FE43-4BB3-8625-23A510DBD8B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960300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1451520" y="3817800"/>
            <a:ext cx="960300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9F35B07-FA3C-4A48-AC96-C433B4C6238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145152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37236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4CE01E4-5CCB-4C8E-BB60-C4FBD827F61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698720" y="201564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7945560" y="201564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1451520" y="381780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698720" y="381780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7945560" y="381780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37BA3DC-B0E2-4880-BDA4-1FC67102802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343713E-5F7F-4FC5-AAAA-84E23917CEA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1451520" y="2015640"/>
            <a:ext cx="960300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2575BF3-556C-4C75-9E8C-F9CB7BA01F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960300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A72FF76-E6CD-4FF3-BAE7-44E1BCFAA74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008F991-7117-486D-84A9-26A114AE65E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EE27287-1A83-4471-A1BC-CED31BFF975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1451520" y="804600"/>
            <a:ext cx="9603000" cy="486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5B8B250-66B9-4A3A-813E-DC98E557D85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145152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E3E2701-E276-40F7-A974-17C2B090262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1451520" y="2015640"/>
            <a:ext cx="960300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8C0906B-C9FF-4EF8-A9C1-906D5495727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37236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7DCBEE0-5F09-47BE-8ED8-C0F0F8F5DDA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1451520" y="3817800"/>
            <a:ext cx="960300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F40B3DB-D127-4ADB-8ED1-8802EE70C50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960300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1451520" y="3817800"/>
            <a:ext cx="960300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3BC1772-DA04-4064-A981-A9E04405A5A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145152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37236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D5D2C63-1353-4C94-A54B-8D3E33A3BFF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4698720" y="201564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7945560" y="201564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/>
          </p:nvPr>
        </p:nvSpPr>
        <p:spPr>
          <a:xfrm>
            <a:off x="1451520" y="381780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/>
          </p:nvPr>
        </p:nvSpPr>
        <p:spPr>
          <a:xfrm>
            <a:off x="4698720" y="381780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/>
          </p:nvPr>
        </p:nvSpPr>
        <p:spPr>
          <a:xfrm>
            <a:off x="7945560" y="3817800"/>
            <a:ext cx="309204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A937B64-0A80-4268-9646-E74771BF0E1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960300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38E2BE-6AC1-4005-8EAA-45A97C5F93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4F36238-A5C6-486C-8D88-FBE50447C2D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0994E4-DCC8-4CEC-B722-A92BC62F6FE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451520" y="804600"/>
            <a:ext cx="9603000" cy="486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77437F1-5E39-44A5-8DB4-DC29E6C0993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145152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18A20CE-38C4-4E2A-BB95-2A6B3C15E1B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34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372360" y="381780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8CD85A-ACAC-421E-9D4B-3D55F06D51B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45152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372360" y="2015640"/>
            <a:ext cx="468612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1451520" y="3817800"/>
            <a:ext cx="9603000" cy="164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000274F-1D49-4988-A954-1ABCD4B55D3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Google Shape;6;p12"/>
          <p:cNvSpPr/>
          <p:nvPr/>
        </p:nvSpPr>
        <p:spPr>
          <a:xfrm>
            <a:off x="0" y="2019600"/>
            <a:ext cx="12191760" cy="4105440"/>
          </a:xfrm>
          <a:prstGeom prst="rect">
            <a:avLst/>
          </a:prstGeom>
          <a:gradFill rotWithShape="0">
            <a:gsLst>
              <a:gs pos="0">
                <a:srgbClr val="dfdbd5">
                  <a:alpha val="0"/>
                </a:srgbClr>
              </a:gs>
              <a:gs pos="100000">
                <a:srgbClr val="dfdbd5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1" name="Google Shape;7;p12" descr=""/>
          <p:cNvPicPr/>
          <p:nvPr/>
        </p:nvPicPr>
        <p:blipFill>
          <a:blip r:embed="rId2"/>
          <a:srcRect l="0" t="1523" r="0" b="-1523"/>
          <a:stretch/>
        </p:blipFill>
        <p:spPr>
          <a:xfrm>
            <a:off x="0" y="6126480"/>
            <a:ext cx="12191760" cy="742680"/>
          </a:xfrm>
          <a:prstGeom prst="rect">
            <a:avLst/>
          </a:prstGeom>
          <a:ln w="0">
            <a:noFill/>
          </a:ln>
        </p:spPr>
      </p:pic>
      <p:cxnSp>
        <p:nvCxnSpPr>
          <p:cNvPr id="2" name="Google Shape;13;p12"/>
          <p:cNvCxnSpPr/>
          <p:nvPr/>
        </p:nvCxnSpPr>
        <p:spPr>
          <a:xfrm>
            <a:off x="0" y="6128280"/>
            <a:ext cx="12192120" cy="360"/>
          </a:xfrm>
          <a:prstGeom prst="straightConnector1">
            <a:avLst/>
          </a:prstGeom>
          <a:ln w="12700">
            <a:solidFill>
              <a:srgbClr val="000001">
                <a:alpha val="20000"/>
              </a:srgbClr>
            </a:solidFill>
            <a:round/>
          </a:ln>
        </p:spPr>
      </p:cxn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2417760" y="802440"/>
            <a:ext cx="8636760" cy="2541240"/>
          </a:xfrm>
          <a:prstGeom prst="rect">
            <a:avLst/>
          </a:prstGeom>
          <a:noFill/>
          <a:ln w="0">
            <a:noFill/>
          </a:ln>
        </p:spPr>
        <p:txBody>
          <a:bodyPr bIns="0" anchor="b">
            <a:normAutofit fontScale="84000"/>
          </a:bodyPr>
          <a:p>
            <a:pPr indent="0">
              <a:buNone/>
            </a:pPr>
            <a:r>
              <a:rPr b="0" lang="uk-UA" sz="6600" spc="-1" strike="noStrike">
                <a:solidFill>
                  <a:srgbClr val="000000"/>
                </a:solidFill>
                <a:latin typeface="Arial"/>
              </a:rPr>
              <a:t>Для правки тексту заголовка клацніть мишею</a:t>
            </a:r>
            <a:endParaRPr b="0" lang="uk-UA" sz="6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dt" idx="1"/>
          </p:nvPr>
        </p:nvSpPr>
        <p:spPr>
          <a:xfrm>
            <a:off x="7554240" y="330480"/>
            <a:ext cx="3500280" cy="308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&lt;дата/час&gt;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ftr" idx="2"/>
          </p:nvPr>
        </p:nvSpPr>
        <p:spPr>
          <a:xfrm>
            <a:off x="2416680" y="329400"/>
            <a:ext cx="4973400" cy="308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&lt;нижній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3"/>
          </p:nvPr>
        </p:nvSpPr>
        <p:spPr>
          <a:xfrm>
            <a:off x="1437840" y="798840"/>
            <a:ext cx="810720" cy="503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uk-UA" sz="2800" spc="-1" strike="noStrike">
                <a:solidFill>
                  <a:schemeClr val="accent1"/>
                </a:solidFill>
                <a:latin typeface="Gill Sans"/>
                <a:ea typeface="Gill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D0C662-A635-44E3-8CAD-5C24257D4E98}" type="slidenum">
              <a:rPr b="0" lang="uk-UA" sz="2800" spc="-1" strike="noStrike">
                <a:solidFill>
                  <a:schemeClr val="accent1"/>
                </a:solidFill>
                <a:latin typeface="Gill Sans"/>
                <a:ea typeface="Gill Sans"/>
              </a:rPr>
              <a:t>&lt;номер&gt;</a:t>
            </a:fld>
            <a:endParaRPr b="0" lang="uk-UA" sz="28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7" name="Google Shape;20;p13"/>
          <p:cNvCxnSpPr/>
          <p:nvPr/>
        </p:nvCxnSpPr>
        <p:spPr>
          <a:xfrm>
            <a:off x="2417760" y="3528360"/>
            <a:ext cx="8637120" cy="360"/>
          </a:xfrm>
          <a:prstGeom prst="straightConnector1">
            <a:avLst/>
          </a:prstGeom>
          <a:ln w="31750">
            <a:solidFill>
              <a:srgbClr val="b71e42"/>
            </a:solidFill>
            <a:round/>
          </a:ln>
        </p:spPr>
      </p:cxn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400" spc="-1" strike="noStrike">
                <a:solidFill>
                  <a:srgbClr val="000000"/>
                </a:solidFill>
                <a:latin typeface="Arial"/>
              </a:rPr>
              <a:t>Для редагування структури клацніть мишею</a:t>
            </a: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400" spc="-1" strike="noStrike">
                <a:solidFill>
                  <a:srgbClr val="000000"/>
                </a:solidFill>
                <a:latin typeface="Arial"/>
              </a:rPr>
              <a:t>Другий рівень структури</a:t>
            </a: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400" spc="-1" strike="noStrike">
                <a:solidFill>
                  <a:srgbClr val="000000"/>
                </a:solidFill>
                <a:latin typeface="Arial"/>
              </a:rPr>
              <a:t>Третій рівень структури</a:t>
            </a: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400" spc="-1" strike="noStrike">
                <a:solidFill>
                  <a:srgbClr val="000000"/>
                </a:solidFill>
                <a:latin typeface="Arial"/>
              </a:rPr>
              <a:t>Четвертий рівень структури</a:t>
            </a: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6;p12"/>
          <p:cNvSpPr/>
          <p:nvPr/>
        </p:nvSpPr>
        <p:spPr>
          <a:xfrm>
            <a:off x="0" y="2019600"/>
            <a:ext cx="12191760" cy="4105440"/>
          </a:xfrm>
          <a:prstGeom prst="rect">
            <a:avLst/>
          </a:prstGeom>
          <a:gradFill rotWithShape="0">
            <a:gsLst>
              <a:gs pos="0">
                <a:srgbClr val="dfdbd5">
                  <a:alpha val="0"/>
                </a:srgbClr>
              </a:gs>
              <a:gs pos="100000">
                <a:srgbClr val="dfdbd5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46" name="Google Shape;7;p12" descr=""/>
          <p:cNvPicPr/>
          <p:nvPr/>
        </p:nvPicPr>
        <p:blipFill>
          <a:blip r:embed="rId2"/>
          <a:srcRect l="0" t="1523" r="0" b="-1523"/>
          <a:stretch/>
        </p:blipFill>
        <p:spPr>
          <a:xfrm>
            <a:off x="0" y="6126480"/>
            <a:ext cx="12191760" cy="742680"/>
          </a:xfrm>
          <a:prstGeom prst="rect">
            <a:avLst/>
          </a:prstGeom>
          <a:ln w="0">
            <a:noFill/>
          </a:ln>
        </p:spPr>
      </p:pic>
      <p:cxnSp>
        <p:nvCxnSpPr>
          <p:cNvPr id="47" name="Google Shape;13;p12"/>
          <p:cNvCxnSpPr/>
          <p:nvPr/>
        </p:nvCxnSpPr>
        <p:spPr>
          <a:xfrm>
            <a:off x="0" y="6128280"/>
            <a:ext cx="12192120" cy="360"/>
          </a:xfrm>
          <a:prstGeom prst="straightConnector1">
            <a:avLst/>
          </a:prstGeom>
          <a:ln w="12700">
            <a:solidFill>
              <a:srgbClr val="000001">
                <a:alpha val="20000"/>
              </a:srgbClr>
            </a:solidFill>
            <a:round/>
          </a:ln>
        </p:spPr>
      </p:cxn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451520" y="804600"/>
            <a:ext cx="9603000" cy="10490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>
              <a:buNone/>
            </a:pPr>
            <a:r>
              <a:rPr b="0" lang="uk-UA" sz="3200" spc="-1" strike="noStrike">
                <a:solidFill>
                  <a:srgbClr val="000000"/>
                </a:solidFill>
                <a:latin typeface="Arial"/>
              </a:rPr>
              <a:t>Для правки тексту заголовка клацніть мишею</a:t>
            </a:r>
            <a:endParaRPr b="0" lang="uk-U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451520" y="2015640"/>
            <a:ext cx="9603000" cy="3450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Для редагування структури клацніть мишею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Другий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Третій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Четвертий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4"/>
          </p:nvPr>
        </p:nvSpPr>
        <p:spPr>
          <a:xfrm>
            <a:off x="7554240" y="330480"/>
            <a:ext cx="3500280" cy="308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&lt;дата/час&gt;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ftr" idx="5"/>
          </p:nvPr>
        </p:nvSpPr>
        <p:spPr>
          <a:xfrm>
            <a:off x="1451520" y="329400"/>
            <a:ext cx="5938560" cy="308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&lt;нижній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 idx="6"/>
          </p:nvPr>
        </p:nvSpPr>
        <p:spPr>
          <a:xfrm>
            <a:off x="480240" y="798840"/>
            <a:ext cx="810720" cy="503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uk-UA" sz="2800" spc="-1" strike="noStrike">
                <a:solidFill>
                  <a:schemeClr val="accent1"/>
                </a:solidFill>
                <a:latin typeface="Gill Sans"/>
                <a:ea typeface="Gill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84B0D01-5947-49F2-B8B7-46C52B7D250C}" type="slidenum">
              <a:rPr b="0" lang="uk-UA" sz="2800" spc="-1" strike="noStrike">
                <a:solidFill>
                  <a:schemeClr val="accent1"/>
                </a:solidFill>
                <a:latin typeface="Gill Sans"/>
                <a:ea typeface="Gill Sans"/>
              </a:rPr>
              <a:t>&lt;номер&gt;</a:t>
            </a:fld>
            <a:endParaRPr b="0" lang="uk-UA" sz="28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53" name="Google Shape;27;p14"/>
          <p:cNvCxnSpPr/>
          <p:nvPr/>
        </p:nvCxnSpPr>
        <p:spPr>
          <a:xfrm>
            <a:off x="1453680" y="1846800"/>
            <a:ext cx="9608040" cy="360"/>
          </a:xfrm>
          <a:prstGeom prst="straightConnector1">
            <a:avLst/>
          </a:prstGeom>
          <a:ln w="31750">
            <a:solidFill>
              <a:srgbClr val="b71e42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2.png"/><Relationship Id="rId6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99760" y="762480"/>
            <a:ext cx="10844640" cy="2541240"/>
          </a:xfrm>
          <a:prstGeom prst="rect">
            <a:avLst/>
          </a:prstGeom>
          <a:noFill/>
          <a:ln w="0">
            <a:noFill/>
          </a:ln>
        </p:spPr>
        <p:txBody>
          <a:bodyPr bIns="0" anchor="b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br>
              <a:rPr sz="2800"/>
            </a:br>
            <a:br>
              <a:rPr sz="2800"/>
            </a:b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ЦЕНТР РОЗВИТКУ КАР`ЄРИ – ПОМІЧНИК  ЗДОБУВАЧІВ ОСВІТИ У ПОБУДОВІ УСПІШНОЇ КАР`ЄРИ ТА НАДІЙНИЙ ПАРТНЕР РОБОТОДАВЦІВ У ФОРМУВАННІ ЯКІСНОГО КАДРОВОГО РЕЗЕРВУ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Google Shape;101;p1"/>
          <p:cNvSpPr/>
          <p:nvPr/>
        </p:nvSpPr>
        <p:spPr>
          <a:xfrm>
            <a:off x="155520" y="2880"/>
            <a:ext cx="304560" cy="15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800" spc="-1" strike="noStrike">
              <a:solidFill>
                <a:schemeClr val="dk1"/>
              </a:solidFill>
              <a:latin typeface="Gill Sans"/>
              <a:ea typeface="Gill Sans"/>
            </a:endParaRPr>
          </a:p>
        </p:txBody>
      </p:sp>
      <p:sp>
        <p:nvSpPr>
          <p:cNvPr id="92" name="Google Shape;102;p1"/>
          <p:cNvSpPr/>
          <p:nvPr/>
        </p:nvSpPr>
        <p:spPr>
          <a:xfrm rot="21183600">
            <a:off x="3956400" y="5572440"/>
            <a:ext cx="324000" cy="25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800" spc="-1" strike="noStrike">
              <a:solidFill>
                <a:schemeClr val="dk1"/>
              </a:solidFill>
              <a:latin typeface="Gill Sans"/>
              <a:ea typeface="Gill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/>
          </p:nvPr>
        </p:nvSpPr>
        <p:spPr>
          <a:xfrm>
            <a:off x="186120" y="74880"/>
            <a:ext cx="11810520" cy="6672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           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Тобі необхідна робота?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Ти хочеш будувати успішну кар`єру?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Ти цілеспрямована та наполеглива людина, що націлена на успіх у житті?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Центр розвитку кар`єри: «Будуй кар`єру разом із нами!»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uk-UA" sz="24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Ми прагнемо: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Gill Sans"/>
              <a:buAutoNum type="arabicPeriod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Готувати фахівців, які здатні швидко реагувати на зміни середовища та знаходити себе на сучасному ринку праці.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Gill Sans"/>
              <a:buAutoNum type="arabicPeriod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Надавати можливість роботодавцям спілкуватись з учнями з метою взаємного вибору місць проходження практики та подальшого працевлаштування.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Gill Sans"/>
              <a:buAutoNum type="arabicPeriod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Допомагати кожному учневі та випускнику отримати роботу своєї мрії та здобути навички кар'єрного розвитку.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/>
          </p:nvPr>
        </p:nvSpPr>
        <p:spPr>
          <a:xfrm>
            <a:off x="343440" y="452880"/>
            <a:ext cx="11255040" cy="4650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3200" spc="-1" strike="noStrike">
                <a:solidFill>
                  <a:schemeClr val="dk1"/>
                </a:solidFill>
                <a:latin typeface="Arial"/>
                <a:ea typeface="Arial"/>
              </a:rPr>
              <a:t>Мета Центру розвитку кар`єри </a:t>
            </a: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Організація проходження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виробничої практики та працевлаштування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випускників та їхня адаптація до практичної діяльності, сприяння розвитку підприємницької ініціативи, опанування навичками самопрезентації, техніки пошуку роботи, здійснення моніторингу їх кар`єри та соціальне партнерство з роботодавцями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271080" y="691560"/>
            <a:ext cx="11920680" cy="510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ctr">
              <a:lnSpc>
                <a:spcPct val="120000"/>
              </a:lnSpc>
              <a:buNone/>
              <a:tabLst>
                <a:tab algn="l" pos="0"/>
              </a:tabLst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0000"/>
              </a:lnSpc>
              <a:buNone/>
              <a:tabLst>
                <a:tab algn="l" pos="0"/>
              </a:tabLst>
            </a:pPr>
            <a:r>
              <a:rPr b="0" lang="uk-UA" sz="3600" spc="-1" strike="noStrike">
                <a:solidFill>
                  <a:schemeClr val="dk1"/>
                </a:solidFill>
                <a:latin typeface="Arial"/>
                <a:ea typeface="Arial"/>
              </a:rPr>
              <a:t>ЗАВДАННЯ ЦЕНТРУ РОЗВИТКУ КАР’ЄРИ</a:t>
            </a: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0000"/>
              </a:lnSpc>
              <a:buNone/>
              <a:tabLst>
                <a:tab algn="l" pos="0"/>
              </a:tabLst>
            </a:pP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Формувати в процесі навчання підприємницьку компетентність у здобувачів освіти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Підготувати учнівську молодь до реалізації професійної кар'єри;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Організувати виробничу практику;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Сприяти працевлаштуванню випускників;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Проводити моніторинг попиту на ринку праці фахівців, профілю;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Забезпечити співпрацю з державною службою зайнятості населення, підприємствами, установами та організаціями незалежно від форми власності, які можуть бути потенційними роботодавцями для випускників Рівненського вищого професійного училища ресторанного сервісу та торгівлі ;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Інформувати випускників про вакансії, що відповідають їхній фаховій підготовці;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  <a:p>
            <a:pPr marL="493920" indent="-49392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uk-UA" sz="2200" spc="-1" strike="noStrike">
                <a:solidFill>
                  <a:schemeClr val="dk1"/>
                </a:solidFill>
                <a:latin typeface="Arial"/>
                <a:ea typeface="Arial"/>
              </a:rPr>
              <a:t>Проводити моніторинг працевлаштування випускникі.</a:t>
            </a:r>
            <a:endParaRPr b="0" lang="uk-UA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/>
          </p:nvPr>
        </p:nvSpPr>
        <p:spPr>
          <a:xfrm>
            <a:off x="407880" y="324360"/>
            <a:ext cx="11703960" cy="5875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4000" spc="-1" strike="noStrike">
                <a:solidFill>
                  <a:schemeClr val="dk1"/>
                </a:solidFill>
                <a:latin typeface="Arial"/>
                <a:ea typeface="Arial"/>
              </a:rPr>
              <a:t>Центр</a:t>
            </a:r>
            <a:r>
              <a:rPr b="0" lang="uk-UA" sz="3800" spc="-1" strike="noStrike">
                <a:solidFill>
                  <a:schemeClr val="dk1"/>
                </a:solidFill>
                <a:latin typeface="Arial"/>
                <a:ea typeface="Arial"/>
              </a:rPr>
              <a:t> розвитку кар`єри  пропонує здобувачам освіти та випускникам:</a:t>
            </a:r>
            <a:endParaRPr b="0" lang="uk-UA" sz="38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3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допомогу в працевлаштуванні;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надання інформації про актуальні вакансії, місця для проходження практики ті інші можливості від роботодавців;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тренінги з розвитку особистісних, професійних, кар`єрних, підприємницьких компетентностей, професійні консультації з питань складання резюме та особливостей проходження співбесіди з роботодавцями;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професійні та мотивуючі майстер-класи від успішних фахівців-практиків;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консультації з оформлення документів на виробничу практику;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пошук підприємств для проходження виробничої практики;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тренінги та  семінари з розвитку навичок самопрезентації та співбесіди з роботодавцем;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освітньо-інформаційні ресурси ЦРК;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  <a:ea typeface="Arial"/>
              </a:rPr>
              <a:t>участь у щорічних конкурсах, виставках професійного спрямування.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/>
          </p:nvPr>
        </p:nvSpPr>
        <p:spPr>
          <a:xfrm>
            <a:off x="1010880" y="442080"/>
            <a:ext cx="10170360" cy="4399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4000" spc="-1" strike="noStrike">
                <a:solidFill>
                  <a:schemeClr val="dk1"/>
                </a:solidFill>
                <a:latin typeface="Arial"/>
                <a:ea typeface="Arial"/>
              </a:rPr>
              <a:t>Центр</a:t>
            </a:r>
            <a:r>
              <a:rPr b="0" lang="uk-UA" sz="3800" spc="-1" strike="noStrike">
                <a:solidFill>
                  <a:schemeClr val="dk1"/>
                </a:solidFill>
                <a:latin typeface="Arial"/>
                <a:ea typeface="Arial"/>
              </a:rPr>
              <a:t> розвитку кар`єри пропонує роботодавцям-партнерам:</a:t>
            </a:r>
            <a:endParaRPr b="0" lang="uk-UA" sz="38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добір найбільш відповідальних кандидатів з-поміж здобувачів під існуючі вакансії та місця проходження практики;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розміщення інформації про вакансії; 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участь у формуванні змісту освітніх програм відповідно до потреб ринку праці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Google Shape;144;p8"/>
          <p:cNvGraphicFramePr/>
          <p:nvPr/>
        </p:nvGraphicFramePr>
        <p:xfrm>
          <a:off x="0" y="1371600"/>
          <a:ext cx="12191760" cy="5486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99" name="Google Shape;145;p8" descr=""/>
          <p:cNvPicPr/>
          <p:nvPr/>
        </p:nvPicPr>
        <p:blipFill>
          <a:blip r:embed="rId2"/>
          <a:stretch/>
        </p:blipFill>
        <p:spPr>
          <a:xfrm rot="18837000">
            <a:off x="6665040" y="3740040"/>
            <a:ext cx="1417320" cy="1019880"/>
          </a:xfrm>
          <a:prstGeom prst="rect">
            <a:avLst/>
          </a:prstGeom>
          <a:ln w="0">
            <a:noFill/>
          </a:ln>
        </p:spPr>
      </p:pic>
      <p:pic>
        <p:nvPicPr>
          <p:cNvPr id="100" name="Google Shape;146;p8" descr=""/>
          <p:cNvPicPr/>
          <p:nvPr/>
        </p:nvPicPr>
        <p:blipFill>
          <a:blip r:embed="rId3"/>
          <a:stretch/>
        </p:blipFill>
        <p:spPr>
          <a:xfrm rot="11867400">
            <a:off x="5361840" y="2504160"/>
            <a:ext cx="1417320" cy="1019880"/>
          </a:xfrm>
          <a:prstGeom prst="rect">
            <a:avLst/>
          </a:prstGeom>
          <a:ln w="0">
            <a:noFill/>
          </a:ln>
        </p:spPr>
      </p:pic>
      <p:pic>
        <p:nvPicPr>
          <p:cNvPr id="101" name="Google Shape;147;p8" descr=""/>
          <p:cNvPicPr/>
          <p:nvPr/>
        </p:nvPicPr>
        <p:blipFill>
          <a:blip r:embed="rId4"/>
          <a:stretch/>
        </p:blipFill>
        <p:spPr>
          <a:xfrm rot="6060000">
            <a:off x="4197960" y="3740040"/>
            <a:ext cx="1417320" cy="1019880"/>
          </a:xfrm>
          <a:prstGeom prst="rect">
            <a:avLst/>
          </a:prstGeom>
          <a:ln w="0">
            <a:noFill/>
          </a:ln>
        </p:spPr>
      </p:pic>
      <p:pic>
        <p:nvPicPr>
          <p:cNvPr id="102" name="Google Shape;148;p8" descr=""/>
          <p:cNvPicPr/>
          <p:nvPr/>
        </p:nvPicPr>
        <p:blipFill>
          <a:blip r:embed="rId5"/>
          <a:stretch/>
        </p:blipFill>
        <p:spPr>
          <a:xfrm rot="1046400">
            <a:off x="5454720" y="4883760"/>
            <a:ext cx="1417320" cy="1019880"/>
          </a:xfrm>
          <a:prstGeom prst="rect">
            <a:avLst/>
          </a:prstGeom>
          <a:ln w="0">
            <a:noFill/>
          </a:ln>
        </p:spPr>
      </p:pic>
      <p:sp>
        <p:nvSpPr>
          <p:cNvPr id="103" name="Google Shape;149;p8"/>
          <p:cNvSpPr/>
          <p:nvPr/>
        </p:nvSpPr>
        <p:spPr>
          <a:xfrm>
            <a:off x="148320" y="1694160"/>
            <a:ext cx="3118680" cy="1380600"/>
          </a:xfrm>
          <a:prstGeom prst="wedgeEllipseCallout">
            <a:avLst>
              <a:gd name="adj1" fmla="val 49474"/>
              <a:gd name="adj2" fmla="val 55833"/>
            </a:avLst>
          </a:prstGeom>
          <a:solidFill>
            <a:schemeClr val="accent1"/>
          </a:solidFill>
          <a:ln w="15875">
            <a:solidFill>
              <a:srgbClr val="85153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Консультації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Тренінги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Тестування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Семінари 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Google Shape;150;p8"/>
          <p:cNvSpPr/>
          <p:nvPr/>
        </p:nvSpPr>
        <p:spPr>
          <a:xfrm>
            <a:off x="224280" y="3738960"/>
            <a:ext cx="3501720" cy="1747080"/>
          </a:xfrm>
          <a:prstGeom prst="wedgeEllipseCallout">
            <a:avLst>
              <a:gd name="adj1" fmla="val 61603"/>
              <a:gd name="adj2" fmla="val 66315"/>
            </a:avLst>
          </a:prstGeom>
          <a:solidFill>
            <a:schemeClr val="accent1"/>
          </a:solidFill>
          <a:ln w="15875">
            <a:solidFill>
              <a:srgbClr val="85153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База вакансій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Презентації  роботодавців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Дні відкритих дверей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Майстер-класи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Google Shape;151;p8"/>
          <p:cNvSpPr/>
          <p:nvPr/>
        </p:nvSpPr>
        <p:spPr>
          <a:xfrm>
            <a:off x="8469000" y="1383480"/>
            <a:ext cx="3642480" cy="2002320"/>
          </a:xfrm>
          <a:prstGeom prst="wedgeEllipseCallout">
            <a:avLst>
              <a:gd name="adj1" fmla="val -49944"/>
              <a:gd name="adj2" fmla="val 32126"/>
            </a:avLst>
          </a:prstGeom>
          <a:solidFill>
            <a:schemeClr val="accent1"/>
          </a:solidFill>
          <a:ln w="15875">
            <a:solidFill>
              <a:srgbClr val="85153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Сторінка ЦРК на веб-сайті ЗО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Інформаційні матеріали (буклети, фото, відео)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Google Shape;152;p8"/>
          <p:cNvSpPr/>
          <p:nvPr/>
        </p:nvSpPr>
        <p:spPr>
          <a:xfrm>
            <a:off x="8686800" y="4726440"/>
            <a:ext cx="3504600" cy="2037960"/>
          </a:xfrm>
          <a:prstGeom prst="wedgeEllipseCallout">
            <a:avLst>
              <a:gd name="adj1" fmla="val -61212"/>
              <a:gd name="adj2" fmla="val 20249"/>
            </a:avLst>
          </a:prstGeom>
          <a:solidFill>
            <a:schemeClr val="accent1"/>
          </a:solidFill>
          <a:ln w="15875">
            <a:solidFill>
              <a:srgbClr val="85153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uk-UA" sz="1800" spc="-1" strike="noStrike">
                <a:solidFill>
                  <a:schemeClr val="lt1"/>
                </a:solidFill>
                <a:latin typeface="Arial"/>
                <a:ea typeface="Arial"/>
              </a:rPr>
              <a:t> </a:t>
            </a:r>
            <a:r>
              <a:rPr b="0" lang="uk-UA" sz="1600" spc="-1" strike="noStrike">
                <a:solidFill>
                  <a:schemeClr val="lt1"/>
                </a:solidFill>
                <a:latin typeface="Arial"/>
                <a:ea typeface="Arial"/>
              </a:rPr>
              <a:t>Співпраця з іншими ЗО області, роботодавцями, центром служби зайнятості, державними та громадськими організаціями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224280" y="328320"/>
            <a:ext cx="11845440" cy="1019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2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uk-UA" sz="3400" spc="-1" strike="noStrike">
                <a:solidFill>
                  <a:schemeClr val="dk1"/>
                </a:solidFill>
                <a:latin typeface="Arial"/>
                <a:ea typeface="Arial"/>
              </a:rPr>
              <a:t>НАПРЯМИ ДІЯЛЬНОСТІ </a:t>
            </a:r>
            <a:br>
              <a:rPr sz="3400"/>
            </a:br>
            <a:r>
              <a:rPr b="0" lang="uk-UA" sz="3400" spc="-1" strike="noStrike">
                <a:solidFill>
                  <a:schemeClr val="dk1"/>
                </a:solidFill>
                <a:latin typeface="Arial"/>
                <a:ea typeface="Arial"/>
              </a:rPr>
              <a:t>ЦЕНТРУ РОЗВИТКУ КАР`ЄРИ</a:t>
            </a:r>
            <a:endParaRPr b="0" lang="uk-UA" sz="3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/>
          </p:nvPr>
        </p:nvSpPr>
        <p:spPr>
          <a:xfrm>
            <a:off x="333360" y="464400"/>
            <a:ext cx="11858400" cy="4551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ctr">
              <a:lnSpc>
                <a:spcPct val="120000"/>
              </a:lnSpc>
              <a:buNone/>
              <a:tabLst>
                <a:tab algn="l" pos="0"/>
              </a:tabLst>
            </a:pPr>
            <a:r>
              <a:rPr b="0" lang="uk-UA" sz="3300" spc="-1" strike="noStrike">
                <a:solidFill>
                  <a:schemeClr val="dk1"/>
                </a:solidFill>
                <a:latin typeface="Arial"/>
                <a:ea typeface="Arial"/>
              </a:rPr>
              <a:t>ІНФОРМАЦІЙНО-МЕТОДИЧНЕ ЗАБЕЗПЕЧЕННЯ</a:t>
            </a:r>
            <a:endParaRPr b="0" lang="uk-UA" sz="33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20000"/>
              </a:lnSpc>
              <a:buNone/>
              <a:tabLst>
                <a:tab algn="l" pos="0"/>
              </a:tabLst>
            </a:pPr>
            <a:r>
              <a:rPr b="0" lang="uk-UA" sz="3300" spc="-1" strike="noStrike">
                <a:solidFill>
                  <a:schemeClr val="dk1"/>
                </a:solidFill>
                <a:latin typeface="Arial"/>
                <a:ea typeface="Arial"/>
              </a:rPr>
              <a:t>ЦЕНТРУ РОЗВИТКУ КАР’ЄРИ</a:t>
            </a:r>
            <a:endParaRPr b="0" lang="uk-UA" sz="33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20000"/>
              </a:lnSpc>
              <a:buNone/>
              <a:tabLst>
                <a:tab algn="l" pos="0"/>
              </a:tabLst>
            </a:pPr>
            <a:endParaRPr b="0" lang="uk-UA" sz="33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Тести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Довідники «У світі професій»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Буклети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Інформаційні листки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База даних про підприємства, організації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  <a:ea typeface="Arial"/>
              </a:rPr>
              <a:t>Фільми, мультимедійні презентації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/>
          </p:nvPr>
        </p:nvSpPr>
        <p:spPr>
          <a:xfrm>
            <a:off x="767520" y="591480"/>
            <a:ext cx="10884240" cy="5077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000"/>
          </a:bodyPr>
          <a:p>
            <a:pPr indent="0" algn="ctr">
              <a:lnSpc>
                <a:spcPct val="110000"/>
              </a:lnSpc>
              <a:buNone/>
              <a:tabLst>
                <a:tab algn="l" pos="0"/>
              </a:tabLst>
            </a:pPr>
            <a:r>
              <a:rPr b="0" lang="uk-UA" sz="3300" spc="-1" strike="noStrike">
                <a:solidFill>
                  <a:schemeClr val="dk1"/>
                </a:solidFill>
                <a:latin typeface="Arial"/>
                <a:ea typeface="Arial"/>
              </a:rPr>
              <a:t>ІНФОРМАЦІЙНО-ДОВІДКОВЕ ЗАБЕЗПЕЧЕННЯ</a:t>
            </a:r>
            <a:endParaRPr b="0" lang="uk-UA" sz="33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0000"/>
              </a:lnSpc>
              <a:buNone/>
              <a:tabLst>
                <a:tab algn="l" pos="0"/>
              </a:tabLst>
            </a:pPr>
            <a:r>
              <a:rPr b="0" lang="uk-UA" sz="3300" spc="-1" strike="noStrike">
                <a:solidFill>
                  <a:schemeClr val="dk1"/>
                </a:solidFill>
                <a:latin typeface="Arial"/>
                <a:ea typeface="Arial"/>
              </a:rPr>
              <a:t>ЦЕНТРУ РОЗВИТКУ КАР’ЄРИ</a:t>
            </a:r>
            <a:endParaRPr b="0" lang="uk-UA" sz="33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2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uk-UA" sz="33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Інформатор освітньо-інформаційного центру розвитку кар'єри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Інформація про ринок праці Рівненського регіону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Успішна виробнича практика − реальне працевлаштування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Випускники: ШЛЯХ ДО УСПІХУ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Пошук роботи: ОСНОВНІ КРОКИ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Актуальні проєкти 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Дні відкритих дверей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Тренінги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marL="229320" indent="-229320">
              <a:lnSpc>
                <a:spcPct val="11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Arial"/>
              </a:rPr>
              <a:t>Вакансії 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LibreOffice/7.5.5.2$Windows_X86_64 LibreOffice_project/ca8fe7424262805f223b9a2334bc7181abbcbf5e</Application>
  <AppVersion>15.0000</AppVersion>
  <Words>590</Words>
  <Paragraphs>91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2021-06-09T07:14:49Z</dcterms:created>
  <dc:creator>User</dc:creator>
  <dc:description/>
  <dc:language>uk-UA</dc:language>
  <cp:lastModifiedBy/>
  <dcterms:modified xsi:type="dcterms:W3CDTF">2024-01-03T10:28:18Z</dcterms:modified>
  <cp:revision>3</cp:revision>
  <dc:subject/>
  <dc:title>  ЦЕНТР РОЗВИТКУ КАР`ЄРИ – ПОМІЧНИК  ЗДОБУВАЧІВ ОСВІТИ У ПОБУДОВІ УСПІШНОЇ КАР`ЄРИ ТА НАДІЙНИЙ ПАРТНЕР РОБОТОДАВЦІВ У ФОРМУВАННІ ЯКІСНОГО КАДРОВОГО РЕЗЕРВУ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0x010100A68F7D666B8C474CA59E147D095F2624</vt:lpwstr>
  </property>
  <property fmtid="{D5CDD505-2E9C-101B-9397-08002B2CF9AE}" pid="3" name="MediaServiceImageTags">
    <vt:lpwstr/>
  </property>
  <property fmtid="{D5CDD505-2E9C-101B-9397-08002B2CF9AE}" pid="4" name="Notes">
    <vt:i4>11</vt:i4>
  </property>
  <property fmtid="{D5CDD505-2E9C-101B-9397-08002B2CF9AE}" pid="5" name="PresentationFormat">
    <vt:lpwstr>Widescreen</vt:lpwstr>
  </property>
  <property fmtid="{D5CDD505-2E9C-101B-9397-08002B2CF9AE}" pid="6" name="Slides">
    <vt:i4>11</vt:i4>
  </property>
</Properties>
</file>